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ru.wikipedia.org/wiki/%D0%9A%D0%B0%D0%B7%D0%B0%D0%BD%D1%81%D0%BA%D0%B8%D0%B9_(%D0%9F%D1%80%D0%B8%D0%B2%D0%BE%D0%BB%D0%B6%D1%81%D0%BA%D0%B8%D0%B9)_%D1%84%D0%B5%D0%B4%D0%B5%D1%80%D0%B0%D0%BB%D1%8C%D0%BD%D1%8B%D0%B9_%D1%83%D0%BD%D0%B8%D0%B2%D0%B5%D1%80%D1%81%D0%B8%D1%82%D0%B5%D1%8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ru.wikipedia.org/wiki/%D0%A5%D1%80%D0%B0%D0%BC_%D0%B2%D1%81%D0%B5%D1%85_%D1%80%D0%B5%D0%BB%D0%B8%D0%B3%D0%B8%D0%B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ru.wikipedia.org/wiki/%D0%9C%D0%B5%D1%87%D0%B5%D1%82%D1%8C_%D0%9A%D1%83%D0%BB-%D0%A8%D0%B0%D1%80%D0%B8%D1%8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ru.wikipedia.org/wiki/%D0%A2%D0%B0%D1%82%D0%BD%D0%B5%D1%84%D1%82%D1%8C-%D0%90%D1%80%D0%B5%D0%BD%D0%B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u.wikipedia.org/wiki/%D0%A2%D0%B0%D1%82%D0%B0%D1%80%D1%81%D0%BA%D0%B8%D0%B9_%D0%B0%D0%BA%D0%B0%D0%B4%D0%B5%D0%BC%D0%B8%D1%87%D0%B5%D1%81%D0%BA%D0%B8%D0%B9_%D1%82%D0%B5%D0%B0%D1%82%D1%80_%D0%B8%D0%BC%D0%B5%D0%BD%D0%B8_%D0%93%D0%B0%D0%BB%D0%B8%D0%B0%D1%81%D0%BA%D0%B0%D1%80%D0%B0_%D0%9A%D0%B0%D0%BC%D0%B0%D0%BB%D0%B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9D%D0%B0%D1%86%D0%B8%D0%BE%D0%BD%D0%B0%D0%BB%D1%8C%D0%BD%D1%8B%D0%B9_%D0%BC%D1%83%D0%B7%D0%B5%D0%B9_%D0%A0%D0%B5%D1%81%D0%BF%D1%83%D0%B1%D0%BB%D0%B8%D0%BA%D0%B8_%D0%A2%D0%B0%D1%82%D0%B0%D1%80%D1%81%D1%82%D0%B0%D0%B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0%BE%D0%BC_%D0%9C%D0%B8%D1%85%D0%BB%D1%8F%D0%B5%D0%B2%D0%B0" TargetMode="External"/><Relationship Id="rId3" Type="http://schemas.openxmlformats.org/officeDocument/2006/relationships/hyperlink" Target="http://ru.wikipedia.org/wiki/%D0%A3%D0%BB%D0%B8%D1%86%D0%B0_%D0%91%D0%B0%D1%83%D0%BC%D0%B0%D0%BD%D0%B0_(%D0%9A%D0%B0%D0%B7%D0%B0%D0%BD%D1%8C)" TargetMode="External"/><Relationship Id="rId7" Type="http://schemas.openxmlformats.org/officeDocument/2006/relationships/hyperlink" Target="http://ru.wikipedia.org/wiki/%D0%9F%D0%BB%D0%BE%D1%89%D0%B0%D0%B4%D1%8C_%D0%A1%D0%B2%D0%BE%D0%B1%D0%BE%D0%B4%D1%8B_(%D0%9A%D0%B0%D0%B7%D0%B0%D0%BD%D1%8C)" TargetMode="External"/><Relationship Id="rId2" Type="http://schemas.openxmlformats.org/officeDocument/2006/relationships/hyperlink" Target="http://ru.wikipedia.org/wiki/%D0%A2%D1%8B%D1%81%D1%8F%D1%87%D0%B5%D0%BB%D0%B5%D1%82%D0%B8%D0%B5_%D0%9A%D0%B0%D0%B7%D0%B0%D0%BD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1%D1%83%D0%BB%D0%B0%D0%BA_(%D1%80%D0%B5%D0%BA%D0%B0)" TargetMode="External"/><Relationship Id="rId5" Type="http://schemas.openxmlformats.org/officeDocument/2006/relationships/hyperlink" Target="http://ru.wikipedia.org/wiki/%D0%9C%D1%83%D1%88%D1%82%D0%B0%D1%80%D0%B8_(%D1%83%D0%BB%D0%B8%D1%86%D0%B0)" TargetMode="External"/><Relationship Id="rId4" Type="http://schemas.openxmlformats.org/officeDocument/2006/relationships/hyperlink" Target="http://ru.wikipedia.org/wiki/%D0%A3%D0%BB%D0%B8%D1%86%D0%B0_%D0%9A%D1%80%D0%B5%D0%BC%D0%BB%D1%91%D0%B2%D1%81%D0%BA%D0%B0%D1%8F_(%D0%9A%D0%B0%D0%B7%D0%B0%D0%BD%D1%8C)" TargetMode="External"/><Relationship Id="rId9" Type="http://schemas.openxmlformats.org/officeDocument/2006/relationships/hyperlink" Target="http://ru.wikipedia.org/wiki/XIX_%D0%B2%D0%B5%D0%B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2%D0%B0%D1%82%D0%BD%D0%B5%D1%84%D1%82%D1%8C-%D0%90%D1%80%D0%B5%D0%BD%D0%B0" TargetMode="External"/><Relationship Id="rId13" Type="http://schemas.openxmlformats.org/officeDocument/2006/relationships/hyperlink" Target="http://ru.wikipedia.org/wiki/%D0%94%D0%B2%D0%BE%D1%80%D0%B5%D1%86_%D0%B7%D0%B5%D0%BC%D0%BB%D0%B5%D0%B4%D0%B5%D0%BB%D1%8C%D1%86%D0%B5%D0%B2_(%D0%9A%D0%B0%D0%B7%D0%B0%D0%BD%D1%8C)" TargetMode="External"/><Relationship Id="rId3" Type="http://schemas.openxmlformats.org/officeDocument/2006/relationships/hyperlink" Target="http://ru.wikipedia.org/wiki/%D0%9F%D0%BB%D0%BE%D1%89%D0%B0%D0%B4%D1%8C_%D0%A2%D1%8B%D1%81%D1%8F%D1%87%D0%B5%D0%BB%D0%B5%D1%82%D0%B8%D1%8F_(%D0%9A%D0%B0%D0%B7%D0%B0%D0%BD%D1%8C)" TargetMode="External"/><Relationship Id="rId7" Type="http://schemas.openxmlformats.org/officeDocument/2006/relationships/hyperlink" Target="http://ru.wikipedia.org/wiki/%D0%9F%D0%B8%D1%80%D0%B0%D0%BC%D0%B8%D0%B4%D0%B0_(%D0%9A%D0%B0%D0%B7%D0%B0%D0%BD%D1%8C)" TargetMode="External"/><Relationship Id="rId12" Type="http://schemas.openxmlformats.org/officeDocument/2006/relationships/hyperlink" Target="http://ru.wikipedia.org/wiki/%D0%9D%D0%B5%D0%BE%D0%BA%D0%BB%D0%B0%D1%81%D1%81%D0%B8%D1%86%D0%B8%D0%B7%D0%BC" TargetMode="External"/><Relationship Id="rId17" Type="http://schemas.openxmlformats.org/officeDocument/2006/relationships/hyperlink" Target="http://ru.wikipedia.org/wiki/%D0%9F%D0%BB%D0%BE%D1%89%D0%B0%D0%B4%D1%8C_%D0%A1%D1%83%D0%BB%D1%82%D0%B0%D0%BD-%D0%93%D0%B0%D0%BB%D0%B8%D0%B5%D0%B2%D0%B0" TargetMode="External"/><Relationship Id="rId2" Type="http://schemas.openxmlformats.org/officeDocument/2006/relationships/hyperlink" Target="http://ru.wikipedia.org/wiki/%D0%9A%D1%83%D0%BB_%D0%A8%D0%B0%D1%80%D0%B8%D1%84_(%D0%BC%D0%B5%D1%87%D0%B5%D1%82%D1%8C)" TargetMode="External"/><Relationship Id="rId16" Type="http://schemas.openxmlformats.org/officeDocument/2006/relationships/hyperlink" Target="http://ru.wikipedia.org/w/index.php?title=%D0%A0%D0%B5%D0%BD%D0%B5%D1%81%D1%81%D0%B0%D0%BD%D1%81_(%D0%B6%D0%B8%D0%BB%D0%BE%D0%B9_%D0%BA%D0%BE%D0%BC%D0%BF%D0%BB%D0%B5%D0%BA%D1%81)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C%D0%BE%D1%81%D1%82_%D0%9C%D0%B8%D0%BB%D0%BB%D0%B5%D0%BD%D0%B8%D1%83%D0%BC,_%D0%9A%D0%B0%D0%B7%D0%B0%D0%BD%D1%8C" TargetMode="External"/><Relationship Id="rId11" Type="http://schemas.openxmlformats.org/officeDocument/2006/relationships/hyperlink" Target="http://ru.wikipedia.org/wiki/%D0%A5%D1%80%D0%B0%D0%BC_%D0%92%D0%BE%D0%B7%D0%B4%D0%B2%D0%B8%D0%B6%D0%B5%D0%BD%D0%B8%D1%8F_%D0%A1%D0%B2%D1%8F%D1%82%D0%BE%D0%B3%D0%BE_%D0%9A%D1%80%D0%B5%D1%81%D1%82%D0%B0_(%D0%9A%D0%B0%D0%B7%D0%B0%D0%BD%D1%8C)" TargetMode="External"/><Relationship Id="rId5" Type="http://schemas.openxmlformats.org/officeDocument/2006/relationships/hyperlink" Target="http://ru.wikipedia.org/wiki/%D0%9F%D0%B5%D1%82%D0%B5%D1%80%D0%B1%D1%83%D1%80%D0%B3%D1%81%D0%BA%D0%B0%D1%8F_%D1%83%D0%BB%D0%B8%D1%86%D0%B0_(%D0%9A%D0%B0%D0%B7%D0%B0%D0%BD%D1%8C)" TargetMode="External"/><Relationship Id="rId15" Type="http://schemas.openxmlformats.org/officeDocument/2006/relationships/hyperlink" Target="http://ru.wikipedia.org/wiki/%D0%94%D0%B2%D0%BE%D1%80%D1%86%D0%BE%D0%B2%D0%B0%D1%8F_%D0%BF%D0%BB%D0%BE%D1%89%D0%B0%D0%B4%D1%8C_(%D0%9A%D0%B0%D0%B7%D0%B0%D0%BD%D1%8C)" TargetMode="External"/><Relationship Id="rId10" Type="http://schemas.openxmlformats.org/officeDocument/2006/relationships/hyperlink" Target="http://ru.wikipedia.org/wiki/%D0%9A%D0%B0%D0%B7%D0%B0%D0%BD%D1%81%D0%BA%D0%B8%D0%B9_%D0%B7%D0%BE%D0%BE%D0%BF%D0%B0%D1%80%D0%BA" TargetMode="External"/><Relationship Id="rId4" Type="http://schemas.openxmlformats.org/officeDocument/2006/relationships/hyperlink" Target="http://ru.wikipedia.org/wiki/%D0%9A%D0%B0%D0%B7%D0%B0%D0%BD%D1%81%D0%BA%D0%B8%D0%B9_%D0%BC%D0%B5%D1%82%D1%80%D0%BE%D0%BF%D0%BE%D0%BB%D0%B8%D1%82%D0%B5%D0%BD" TargetMode="External"/><Relationship Id="rId9" Type="http://schemas.openxmlformats.org/officeDocument/2006/relationships/hyperlink" Target="http://ru.wikipedia.org/wiki/%D0%91%D0%B0%D1%81%D0%BA%D0%B5%D1%82-%D1%85%D0%BE%D0%BB%D0%BB" TargetMode="External"/><Relationship Id="rId14" Type="http://schemas.openxmlformats.org/officeDocument/2006/relationships/hyperlink" Target="http://ru.wikipedia.org/w/index.php?title=%D0%94%D0%B2%D0%BE%D1%80%D1%86%D0%BE%D0%B2%D0%B0%D1%8F_%D0%BD%D0%B0%D0%B1%D0%B5%D1%80%D0%B5%D0%B6%D0%BD%D0%B0%D1%8F_(%D0%B6%D0%B8%D0%BB%D0%BE%D0%B9_%D0%BA%D0%BE%D0%BC%D0%BF%D0%BB%D0%B5%D0%BA%D1%81)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ru.wikipedia.org/wiki/%D0%9A%D0%B0%D0%B7%D0%B0%D0%BD%D1%81%D0%BA%D0%B8%D0%B9_%D0%9A%D1%80%D0%B5%D0%BC%D0%BB%D1%8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2%D0%B8%D0%B0%D1%81%D1%82%D1%80%D0%BE%D0%B8%D1%82%D0%B5%D0%BB%D1%8C%D0%BD%D0%B0%D1%8F_(%D1%81%D1%82%D0%B0%D0%BD%D1%86%D0%B8%D1%8F_%D0%BC%D0%B5%D1%82%D1%80%D0%BE)" TargetMode="External"/><Relationship Id="rId2" Type="http://schemas.openxmlformats.org/officeDocument/2006/relationships/hyperlink" Target="http://ru.wikipedia.org/wiki/%D0%9A%D0%B0%D0%B7%D0%B0%D0%BD%D1%81%D0%BA%D0%B8%D0%B9_%D0%BC%D0%B5%D1%82%D1%80%D0%BE%D0%BF%D0%BE%D0%BB%D0%B8%D1%82%D0%B5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ru-RU" dirty="0" smtClean="0"/>
              <a:t>Архитектура Казани и </a:t>
            </a:r>
            <a:r>
              <a:rPr lang="ru-RU" dirty="0" smtClean="0"/>
              <a:t>Республики Татарстан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Главное здание </a:t>
            </a:r>
            <a:r>
              <a:rPr lang="ru-RU" dirty="0" smtClean="0">
                <a:hlinkClick r:id="rId2" tooltip="Казанский (Приволжский) федеральный университет"/>
              </a:rPr>
              <a:t>КФУ</a:t>
            </a:r>
            <a:endParaRPr lang="ru-RU" dirty="0"/>
          </a:p>
        </p:txBody>
      </p:sp>
      <p:pic>
        <p:nvPicPr>
          <p:cNvPr id="4" name="Содержимое 3" descr="Kazan_state_universit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92603" y="1600200"/>
            <a:ext cx="7758794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tooltip="Храм всех религий"/>
              </a:rPr>
              <a:t>Храм всех религий</a:t>
            </a:r>
            <a:endParaRPr lang="ru-RU" dirty="0"/>
          </a:p>
        </p:txBody>
      </p:sp>
      <p:pic>
        <p:nvPicPr>
          <p:cNvPr id="4" name="Содержимое 3" descr="800px-Kazan_church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229488"/>
            <a:ext cx="7776864" cy="517161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tooltip="Мечеть Кул-Шариф"/>
              </a:rPr>
              <a:t>Мечеть </a:t>
            </a:r>
            <a:r>
              <a:rPr lang="ru-RU" dirty="0" err="1" smtClean="0">
                <a:hlinkClick r:id="rId2" tooltip="Мечеть Кул-Шариф"/>
              </a:rPr>
              <a:t>Кул-Шариф</a:t>
            </a:r>
            <a:r>
              <a:rPr lang="ru-RU" dirty="0" smtClean="0"/>
              <a:t> в Кремле</a:t>
            </a:r>
            <a:endParaRPr lang="ru-RU" dirty="0"/>
          </a:p>
        </p:txBody>
      </p:sp>
      <p:pic>
        <p:nvPicPr>
          <p:cNvPr id="4" name="Содержимое 3" descr="450px-Колшәриф_мәчете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412776"/>
            <a:ext cx="4430216" cy="513886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hlinkClick r:id="rId2" tooltip="Татнефть-Арена"/>
              </a:rPr>
              <a:t>Татнефть-Арена</a:t>
            </a:r>
            <a:endParaRPr lang="ru-RU" dirty="0"/>
          </a:p>
        </p:txBody>
      </p:sp>
      <p:pic>
        <p:nvPicPr>
          <p:cNvPr id="4" name="Содержимое 3" descr="800px-Tatneft_Aren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hlinkClick r:id="rId2" tooltip="Татарский академический театр имени Галиаскара Камала"/>
              </a:rPr>
              <a:t>Татарский академический театр имени </a:t>
            </a:r>
            <a:r>
              <a:rPr lang="ru-RU" dirty="0" err="1" smtClean="0">
                <a:hlinkClick r:id="rId2" tooltip="Татарский академический театр имени Галиаскара Камала"/>
              </a:rPr>
              <a:t>Галиаскара</a:t>
            </a:r>
            <a:r>
              <a:rPr lang="ru-RU" dirty="0" smtClean="0">
                <a:hlinkClick r:id="rId2" tooltip="Татарский академический театр имени Галиаскара Камала"/>
              </a:rPr>
              <a:t> </a:t>
            </a:r>
            <a:r>
              <a:rPr lang="ru-RU" dirty="0" err="1" smtClean="0">
                <a:hlinkClick r:id="rId2" tooltip="Татарский академический театр имени Галиаскара Камала"/>
              </a:rPr>
              <a:t>Камала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616px-Театр_имени_Камал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35696" y="1628800"/>
            <a:ext cx="5491679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 tooltip="Национальный музей Республики Татарстан"/>
              </a:rPr>
              <a:t>Национальный музей Республики Татарстан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800px-Национальный_Музей_Республики_Татарстан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75405" y="1600200"/>
            <a:ext cx="6793190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Исторический центр города был существенно перестроен в 1990-2000-е в рамках программ ликвидации ветхого жилья и подготовки к празднованию </a:t>
            </a:r>
            <a:r>
              <a:rPr lang="ru-RU" dirty="0" smtClean="0">
                <a:hlinkClick r:id="rId2" tooltip="Тысячелетие Казани"/>
              </a:rPr>
              <a:t>тысячелетия города</a:t>
            </a:r>
            <a:r>
              <a:rPr lang="ru-RU" dirty="0" smtClean="0"/>
              <a:t>, потеряв при этом участки исторической застройки и даже некоторые снесённые памятники архитектуры, которые за многие десятилетия плохого ухода обветшали и пришли в невосстановимое состояние. Наиболее ценными в плане исторической застройки остаются улицы: </a:t>
            </a:r>
            <a:r>
              <a:rPr lang="ru-RU" dirty="0" smtClean="0">
                <a:hlinkClick r:id="rId3" tooltip="Улица Баумана (Казань)"/>
              </a:rPr>
              <a:t>Баумана</a:t>
            </a:r>
            <a:r>
              <a:rPr lang="ru-RU" dirty="0" smtClean="0"/>
              <a:t>, </a:t>
            </a:r>
            <a:r>
              <a:rPr lang="ru-RU" dirty="0" smtClean="0">
                <a:hlinkClick r:id="rId4" tooltip="Улица Кремлёвская (Казань)"/>
              </a:rPr>
              <a:t>Кремлёвская</a:t>
            </a:r>
            <a:r>
              <a:rPr lang="ru-RU" dirty="0" smtClean="0"/>
              <a:t>, </a:t>
            </a:r>
            <a:r>
              <a:rPr lang="ru-RU" dirty="0" err="1" smtClean="0">
                <a:hlinkClick r:id="rId5" tooltip="Муштари (улица)"/>
              </a:rPr>
              <a:t>Муштари</a:t>
            </a:r>
            <a:r>
              <a:rPr lang="ru-RU" dirty="0" smtClean="0"/>
              <a:t>, Карла Маркса, </a:t>
            </a:r>
            <a:r>
              <a:rPr lang="ru-RU" dirty="0" err="1" smtClean="0"/>
              <a:t>Габдуллы</a:t>
            </a:r>
            <a:r>
              <a:rPr lang="ru-RU" dirty="0" smtClean="0"/>
              <a:t> Тукая, а также </a:t>
            </a:r>
            <a:r>
              <a:rPr lang="ru-RU" dirty="0" smtClean="0">
                <a:hlinkClick r:id="rId6" tooltip="Булак (река)"/>
              </a:rPr>
              <a:t>Канал </a:t>
            </a:r>
            <a:r>
              <a:rPr lang="ru-RU" dirty="0" err="1" smtClean="0">
                <a:hlinkClick r:id="rId6" tooltip="Булак (река)"/>
              </a:rPr>
              <a:t>Булак</a:t>
            </a:r>
            <a:r>
              <a:rPr lang="ru-RU" dirty="0" smtClean="0"/>
              <a:t> и </a:t>
            </a:r>
            <a:r>
              <a:rPr lang="ru-RU" dirty="0" smtClean="0">
                <a:hlinkClick r:id="rId7" tooltip="Площадь Свободы (Казань)"/>
              </a:rPr>
              <a:t>Площадь Свободы</a:t>
            </a:r>
            <a:r>
              <a:rPr lang="ru-RU" dirty="0" smtClean="0"/>
              <a:t>. Самым старым памятником гражданской архитектуры в Казани является </a:t>
            </a:r>
            <a:r>
              <a:rPr lang="ru-RU" dirty="0" smtClean="0">
                <a:hlinkClick r:id="rId8" tooltip="Дом Михляева"/>
              </a:rPr>
              <a:t>дом </a:t>
            </a:r>
            <a:r>
              <a:rPr lang="ru-RU" dirty="0" err="1" smtClean="0">
                <a:hlinkClick r:id="rId8" tooltip="Дом Михляева"/>
              </a:rPr>
              <a:t>Михляева</a:t>
            </a:r>
            <a:r>
              <a:rPr lang="ru-RU" dirty="0" smtClean="0"/>
              <a:t>, большинство же достопримечательностей относится к </a:t>
            </a:r>
            <a:r>
              <a:rPr lang="ru-RU" dirty="0" smtClean="0">
                <a:hlinkClick r:id="rId9" tooltip="XIX век"/>
              </a:rPr>
              <a:t>XIX веку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075240" cy="564949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 современным архитектурным достопримечательностям Казани принято относить </a:t>
            </a:r>
            <a:r>
              <a:rPr lang="ru-RU" dirty="0" smtClean="0">
                <a:hlinkClick r:id="rId2" tooltip="Кул Шариф (мечеть)"/>
              </a:rPr>
              <a:t>мечеть </a:t>
            </a:r>
            <a:r>
              <a:rPr lang="ru-RU" dirty="0" err="1" smtClean="0">
                <a:hlinkClick r:id="rId2" tooltip="Кул Шариф (мечеть)"/>
              </a:rPr>
              <a:t>Кул</a:t>
            </a:r>
            <a:r>
              <a:rPr lang="ru-RU" dirty="0" smtClean="0">
                <a:hlinkClick r:id="rId2" tooltip="Кул Шариф (мечеть)"/>
              </a:rPr>
              <a:t> Шариф</a:t>
            </a:r>
            <a:r>
              <a:rPr lang="ru-RU" dirty="0" smtClean="0"/>
              <a:t> на вновь организованной </a:t>
            </a:r>
            <a:r>
              <a:rPr lang="ru-RU" dirty="0" smtClean="0">
                <a:hlinkClick r:id="rId3" tooltip="Площадь Тысячелетия (Казань)"/>
              </a:rPr>
              <a:t>Площади Тысячелетия</a:t>
            </a:r>
            <a:r>
              <a:rPr lang="ru-RU" dirty="0" smtClean="0"/>
              <a:t>, </a:t>
            </a:r>
            <a:r>
              <a:rPr lang="ru-RU" dirty="0" smtClean="0">
                <a:hlinkClick r:id="rId4" tooltip="Казанский метрополитен"/>
              </a:rPr>
              <a:t>Казанский метрополитен</a:t>
            </a:r>
            <a:r>
              <a:rPr lang="ru-RU" dirty="0" smtClean="0"/>
              <a:t>, </a:t>
            </a:r>
            <a:r>
              <a:rPr lang="ru-RU" dirty="0" smtClean="0">
                <a:hlinkClick r:id="rId5" tooltip="Петербургская улица (Казань)"/>
              </a:rPr>
              <a:t>пешеходную улицу Петербургская</a:t>
            </a:r>
            <a:r>
              <a:rPr lang="ru-RU" dirty="0" smtClean="0"/>
              <a:t>, </a:t>
            </a:r>
            <a:r>
              <a:rPr lang="ru-RU" dirty="0" smtClean="0">
                <a:hlinkClick r:id="rId6" tooltip="Мост Миллениум, Казань"/>
              </a:rPr>
              <a:t>мост «Миллениум»</a:t>
            </a:r>
            <a:r>
              <a:rPr lang="ru-RU" dirty="0" smtClean="0"/>
              <a:t>,</a:t>
            </a:r>
            <a:r>
              <a:rPr lang="ru-RU" dirty="0" smtClean="0">
                <a:hlinkClick r:id="rId7" tooltip="Пирамида (Казань)"/>
              </a:rPr>
              <a:t>КРК «Пирамида»</a:t>
            </a:r>
            <a:r>
              <a:rPr lang="ru-RU" dirty="0" smtClean="0"/>
              <a:t>, </a:t>
            </a:r>
            <a:r>
              <a:rPr lang="ru-RU" smtClean="0"/>
              <a:t>парк Тысячелетия,  </a:t>
            </a:r>
            <a:r>
              <a:rPr lang="ru-RU" dirty="0" err="1" smtClean="0"/>
              <a:t>Кырлай</a:t>
            </a:r>
            <a:r>
              <a:rPr lang="ru-RU" dirty="0" smtClean="0"/>
              <a:t>, </a:t>
            </a:r>
            <a:r>
              <a:rPr lang="ru-RU" dirty="0" err="1" smtClean="0">
                <a:hlinkClick r:id="rId8" tooltip="Татнефть-Арена"/>
              </a:rPr>
              <a:t>Татнефть-Арена</a:t>
            </a:r>
            <a:r>
              <a:rPr lang="ru-RU" dirty="0" smtClean="0"/>
              <a:t>, </a:t>
            </a:r>
            <a:r>
              <a:rPr lang="ru-RU" dirty="0" err="1" smtClean="0">
                <a:hlinkClick r:id="rId9" tooltip="Баскет-холл"/>
              </a:rPr>
              <a:t>Баскет-холл</a:t>
            </a:r>
            <a:r>
              <a:rPr lang="ru-RU" dirty="0" smtClean="0"/>
              <a:t>, два аквапарка, </a:t>
            </a:r>
            <a:r>
              <a:rPr lang="ru-RU" dirty="0" smtClean="0">
                <a:hlinkClick r:id="rId10" tooltip="Казанский зоопарк"/>
              </a:rPr>
              <a:t>Казанский </a:t>
            </a:r>
            <a:r>
              <a:rPr lang="ru-RU" dirty="0" err="1" smtClean="0">
                <a:hlinkClick r:id="rId10" tooltip="Казанский зоопарк"/>
              </a:rPr>
              <a:t>зооботанический</a:t>
            </a:r>
            <a:r>
              <a:rPr lang="ru-RU" dirty="0" smtClean="0">
                <a:hlinkClick r:id="rId10" tooltip="Казанский зоопарк"/>
              </a:rPr>
              <a:t> сад</a:t>
            </a:r>
            <a:r>
              <a:rPr lang="ru-RU" dirty="0" smtClean="0"/>
              <a:t>, </a:t>
            </a:r>
            <a:r>
              <a:rPr lang="ru-RU" dirty="0" smtClean="0">
                <a:hlinkClick r:id="rId11" tooltip="Храм Воздвижения Святого Креста (Казань)"/>
              </a:rPr>
              <a:t>новый католический храм</a:t>
            </a:r>
            <a:r>
              <a:rPr lang="ru-RU" dirty="0" smtClean="0"/>
              <a:t> и прочее. В 2000-е годы в городе стало популярным использование архитектурных элементов в виде башенок, куполов и шпилей, а также комплексное строительство в </a:t>
            </a:r>
            <a:r>
              <a:rPr lang="ru-RU" dirty="0" smtClean="0">
                <a:hlinkClick r:id="rId12" tooltip="Неоклассицизм"/>
              </a:rPr>
              <a:t>неоклассическом</a:t>
            </a:r>
            <a:r>
              <a:rPr lang="ru-RU" dirty="0" smtClean="0"/>
              <a:t> стиле — </a:t>
            </a:r>
            <a:r>
              <a:rPr lang="ru-RU" dirty="0" smtClean="0">
                <a:hlinkClick r:id="rId13" tooltip="Дворец земледельцев (Казань)"/>
              </a:rPr>
              <a:t>Дворец земледельцев</a:t>
            </a:r>
            <a:r>
              <a:rPr lang="ru-RU" dirty="0" smtClean="0"/>
              <a:t> и </a:t>
            </a:r>
            <a:r>
              <a:rPr lang="ru-RU" dirty="0" smtClean="0">
                <a:hlinkClick r:id="rId14" tooltip="Дворцовая набережная (жилой комплекс) (страница отсутствует)"/>
              </a:rPr>
              <a:t>ЖК «Дворцовая набережная»</a:t>
            </a:r>
            <a:r>
              <a:rPr lang="ru-RU" dirty="0" smtClean="0"/>
              <a:t> на </a:t>
            </a:r>
            <a:r>
              <a:rPr lang="ru-RU" dirty="0" smtClean="0">
                <a:hlinkClick r:id="rId15" tooltip="Дворцовая площадь (Казань)"/>
              </a:rPr>
              <a:t>Дворцовой площади</a:t>
            </a:r>
            <a:r>
              <a:rPr lang="ru-RU" dirty="0" smtClean="0"/>
              <a:t>, </a:t>
            </a:r>
            <a:r>
              <a:rPr lang="ru-RU" dirty="0" smtClean="0">
                <a:hlinkClick r:id="rId16" tooltip="Ренессанс (жилой комплекс) (страница отсутствует)"/>
              </a:rPr>
              <a:t>ЖК «Дворцовый комплекс «Ренессанс»</a:t>
            </a:r>
            <a:r>
              <a:rPr lang="ru-RU" dirty="0" smtClean="0"/>
              <a:t> на </a:t>
            </a:r>
            <a:r>
              <a:rPr lang="ru-RU" dirty="0" smtClean="0">
                <a:hlinkClick r:id="rId17" tooltip="Площадь Султан-Галиева"/>
              </a:rPr>
              <a:t>площади </a:t>
            </a:r>
            <a:r>
              <a:rPr lang="ru-RU" dirty="0" err="1" smtClean="0">
                <a:hlinkClick r:id="rId17" tooltip="Площадь Султан-Галиева"/>
              </a:rPr>
              <a:t>Султан-Галиева</a:t>
            </a:r>
            <a:r>
              <a:rPr lang="ru-RU" dirty="0" smtClean="0"/>
              <a:t>, часть крайне эклектичного торгового центра «Кольцо», некоторые прочие здания и проекты.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Дворец земледельцев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00px-Kazan-palace-sq-agriculturers-pl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124744"/>
            <a:ext cx="6034617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Культурно-развлекательный комплекс «Пирамида»</a:t>
            </a:r>
            <a:endParaRPr lang="ru-RU" dirty="0"/>
          </a:p>
        </p:txBody>
      </p:sp>
      <p:pic>
        <p:nvPicPr>
          <p:cNvPr id="4" name="Содержимое 3" descr="800px-Architektura_kaz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5405" y="1600200"/>
            <a:ext cx="6793190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 tooltip="Казанский Кремль"/>
              </a:rPr>
              <a:t>Казанский Кремль</a:t>
            </a:r>
            <a:r>
              <a:rPr lang="ru-RU" dirty="0" smtClean="0"/>
              <a:t> - архитектурно-градостроительное начало и сердце города</a:t>
            </a:r>
            <a:endParaRPr lang="ru-RU" dirty="0"/>
          </a:p>
        </p:txBody>
      </p:sp>
      <p:pic>
        <p:nvPicPr>
          <p:cNvPr id="6" name="Содержимое 5" descr="krem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844824"/>
            <a:ext cx="6435018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Здание Кабинета Министров Республики Татарстан</a:t>
            </a:r>
            <a:endParaRPr lang="ru-RU" dirty="0"/>
          </a:p>
        </p:txBody>
      </p:sp>
      <p:pic>
        <p:nvPicPr>
          <p:cNvPr id="4" name="Содержимое 3" descr="Tatarstan_Cabinet_of_Minist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2961" y="1600200"/>
            <a:ext cx="6298077" cy="45259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IT</a:t>
            </a:r>
            <a:r>
              <a:rPr lang="ru-RU" dirty="0" smtClean="0"/>
              <a:t>-парк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00px-ИТ-парк_Казань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82504"/>
            <a:ext cx="7776864" cy="515217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 tooltip="Казанский метрополитен"/>
              </a:rPr>
              <a:t>Казанский метрополитен</a:t>
            </a:r>
            <a:r>
              <a:rPr lang="ru-RU" dirty="0" smtClean="0"/>
              <a:t>, станция «</a:t>
            </a:r>
            <a:r>
              <a:rPr lang="ru-RU" dirty="0" smtClean="0">
                <a:hlinkClick r:id="rId3" tooltip="Авиастроительная (станция метро)"/>
              </a:rPr>
              <a:t>Авиастроительная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Aviatozelesh_qazan_metro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38250" y="1629569"/>
            <a:ext cx="6667500" cy="446722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72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Архитектура Казани и Республики Татарстан</vt:lpstr>
      <vt:lpstr>Слайд 2</vt:lpstr>
      <vt:lpstr>Слайд 3</vt:lpstr>
      <vt:lpstr>Дворец земледельцев </vt:lpstr>
      <vt:lpstr>Культурно-развлекательный комплекс «Пирамида»</vt:lpstr>
      <vt:lpstr>Казанский Кремль - архитектурно-градостроительное начало и сердце города</vt:lpstr>
      <vt:lpstr>Здание Кабинета Министров Республики Татарстан</vt:lpstr>
      <vt:lpstr>IT-парк </vt:lpstr>
      <vt:lpstr>Казанский метрополитен, станция «Авиастроительная»</vt:lpstr>
      <vt:lpstr>Главное здание КФУ</vt:lpstr>
      <vt:lpstr>Храм всех религий</vt:lpstr>
      <vt:lpstr>Мечеть Кул-Шариф в Кремле</vt:lpstr>
      <vt:lpstr>Татнефть-Арена</vt:lpstr>
      <vt:lpstr>Татарский академический театр имени Галиаскара Камала </vt:lpstr>
      <vt:lpstr>Национальный музей Республики Татарстан.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 Казани и Республики</dc:title>
  <dc:creator>Vitaliy</dc:creator>
  <cp:lastModifiedBy>Aristokrat</cp:lastModifiedBy>
  <cp:revision>8</cp:revision>
  <dcterms:created xsi:type="dcterms:W3CDTF">2013-11-27T11:07:19Z</dcterms:created>
  <dcterms:modified xsi:type="dcterms:W3CDTF">2013-11-29T14:48:30Z</dcterms:modified>
</cp:coreProperties>
</file>